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29"/>
  </p:notesMasterIdLst>
  <p:handoutMasterIdLst>
    <p:handoutMasterId r:id="rId30"/>
  </p:handoutMasterIdLst>
  <p:sldIdLst>
    <p:sldId id="5215" r:id="rId2"/>
    <p:sldId id="5253" r:id="rId3"/>
    <p:sldId id="5261" r:id="rId4"/>
    <p:sldId id="5291" r:id="rId5"/>
    <p:sldId id="5237" r:id="rId6"/>
    <p:sldId id="5281" r:id="rId7"/>
    <p:sldId id="5280" r:id="rId8"/>
    <p:sldId id="5286" r:id="rId9"/>
    <p:sldId id="5287" r:id="rId10"/>
    <p:sldId id="5293" r:id="rId11"/>
    <p:sldId id="5288" r:id="rId12"/>
    <p:sldId id="5282" r:id="rId13"/>
    <p:sldId id="5285" r:id="rId14"/>
    <p:sldId id="5295" r:id="rId15"/>
    <p:sldId id="5283" r:id="rId16"/>
    <p:sldId id="5294" r:id="rId17"/>
    <p:sldId id="5284" r:id="rId18"/>
    <p:sldId id="5298" r:id="rId19"/>
    <p:sldId id="5289" r:id="rId20"/>
    <p:sldId id="5292" r:id="rId21"/>
    <p:sldId id="5296" r:id="rId22"/>
    <p:sldId id="5297" r:id="rId23"/>
    <p:sldId id="5290" r:id="rId24"/>
    <p:sldId id="5299" r:id="rId25"/>
    <p:sldId id="5300" r:id="rId26"/>
    <p:sldId id="5234" r:id="rId27"/>
    <p:sldId id="5055" r:id="rId28"/>
  </p:sldIdLst>
  <p:sldSz cx="9144000" cy="6858000" type="letter"/>
  <p:notesSz cx="7019925" cy="93059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1">
          <p15:clr>
            <a:srgbClr val="A4A3A4"/>
          </p15:clr>
        </p15:guide>
        <p15:guide id="2" pos="22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69EFF"/>
    <a:srgbClr val="246DA5"/>
    <a:srgbClr val="20509E"/>
    <a:srgbClr val="074CC8"/>
    <a:srgbClr val="2B84C8"/>
    <a:srgbClr val="CCECFF"/>
    <a:srgbClr val="FFCC00"/>
    <a:srgbClr val="C5F8BE"/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9" autoAdjust="0"/>
    <p:restoredTop sz="94318" autoAdjust="0"/>
  </p:normalViewPr>
  <p:slideViewPr>
    <p:cSldViewPr snapToGrid="0">
      <p:cViewPr varScale="1">
        <p:scale>
          <a:sx n="88" d="100"/>
          <a:sy n="88" d="100"/>
        </p:scale>
        <p:origin x="-18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173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84"/>
    </p:cViewPr>
  </p:sorterViewPr>
  <p:notesViewPr>
    <p:cSldViewPr snapToGrid="0">
      <p:cViewPr varScale="1">
        <p:scale>
          <a:sx n="70" d="100"/>
          <a:sy n="70" d="100"/>
        </p:scale>
        <p:origin x="-2190" y="-102"/>
      </p:cViewPr>
      <p:guideLst>
        <p:guide orient="horz" pos="2931"/>
        <p:guide pos="22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SSD:Users:rflucas:talks:LowRank130819:shel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solve</c:v>
                </c:pt>
              </c:strCache>
            </c:strRef>
          </c:tx>
          <c:invertIfNegative val="0"/>
          <c:val>
            <c:numRef>
              <c:f>Sheet1!$B$1:$F$1</c:f>
              <c:numCache>
                <c:formatCode>General</c:formatCode>
                <c:ptCount val="5"/>
                <c:pt idx="0">
                  <c:v>1.17</c:v>
                </c:pt>
                <c:pt idx="1">
                  <c:v>5.33</c:v>
                </c:pt>
                <c:pt idx="2">
                  <c:v>110.9</c:v>
                </c:pt>
                <c:pt idx="3">
                  <c:v>21.0</c:v>
                </c:pt>
                <c:pt idx="4">
                  <c:v>51.3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factor</c:v>
                </c:pt>
              </c:strCache>
            </c:strRef>
          </c:tx>
          <c:invertIfNegative val="0"/>
          <c:val>
            <c:numRef>
              <c:f>Sheet1!$B$2:$F$2</c:f>
              <c:numCache>
                <c:formatCode>General</c:formatCode>
                <c:ptCount val="5"/>
                <c:pt idx="0">
                  <c:v>39.1</c:v>
                </c:pt>
                <c:pt idx="1">
                  <c:v>128.2</c:v>
                </c:pt>
                <c:pt idx="2">
                  <c:v>415.4</c:v>
                </c:pt>
                <c:pt idx="3">
                  <c:v>117.0</c:v>
                </c:pt>
                <c:pt idx="4">
                  <c:v>261.3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4449496"/>
        <c:axId val="-2083924056"/>
      </c:barChart>
      <c:catAx>
        <c:axId val="-208444949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3924056"/>
        <c:crosses val="autoZero"/>
        <c:auto val="1"/>
        <c:lblAlgn val="ctr"/>
        <c:lblOffset val="100"/>
        <c:noMultiLvlLbl val="0"/>
      </c:catAx>
      <c:valAx>
        <c:axId val="-2083924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4449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6550025" y="8905875"/>
            <a:ext cx="3984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167" tIns="44784" rIns="91167" bIns="44784" anchor="ctr">
            <a:spAutoFit/>
          </a:bodyPr>
          <a:lstStyle/>
          <a:p>
            <a:pPr algn="r" defTabSz="922338" eaLnBrk="0" hangingPunct="0">
              <a:defRPr/>
            </a:pPr>
            <a:fld id="{98547D6A-86D8-4B2C-A3E0-E8BE816D38E9}" type="slidenum">
              <a:rPr lang="en-US" sz="1400">
                <a:latin typeface="Arial" pitchFamily="34" charset="0"/>
              </a:rPr>
              <a:pPr algn="r" defTabSz="922338" eaLnBrk="0" hangingPunct="0">
                <a:defRPr/>
              </a:pPr>
              <a:t>‹#›</a:t>
            </a:fld>
            <a:endParaRPr 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69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9600"/>
            <a:ext cx="514985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67" tIns="44784" rIns="91167" bIns="44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275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3263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6550025" y="8905875"/>
            <a:ext cx="3984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167" tIns="44784" rIns="91167" bIns="44784" anchor="ctr">
            <a:spAutoFit/>
          </a:bodyPr>
          <a:lstStyle/>
          <a:p>
            <a:pPr algn="r" defTabSz="922338" eaLnBrk="0" hangingPunct="0">
              <a:defRPr/>
            </a:pPr>
            <a:fld id="{D029D9A4-F63A-4746-B018-6F295AA93EC0}" type="slidenum">
              <a:rPr lang="en-US" sz="1400">
                <a:latin typeface="Arial" pitchFamily="34" charset="0"/>
              </a:rPr>
              <a:pPr algn="r" defTabSz="922338" eaLnBrk="0" hangingPunct="0">
                <a:defRPr/>
              </a:pPr>
              <a:t>‹#›</a:t>
            </a:fld>
            <a:endParaRPr 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61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36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49787" cy="3489325"/>
          </a:xfrm>
          <a:ln/>
        </p:spPr>
      </p:sp>
      <p:sp>
        <p:nvSpPr>
          <p:cNvPr id="480258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1675" y="4419601"/>
            <a:ext cx="5616575" cy="4187825"/>
          </a:xfrm>
          <a:noFill/>
        </p:spPr>
        <p:txBody>
          <a:bodyPr lIns="93241" tIns="46623" rIns="93241" bIns="46623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80259" name="Espace réservé du numéro de diapositive 3"/>
          <p:cNvSpPr txBox="1">
            <a:spLocks noGrp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41" tIns="46623" rIns="93241" bIns="46623" anchor="b"/>
          <a:lstStyle/>
          <a:p>
            <a:pPr algn="r" defTabSz="858732"/>
            <a:fld id="{13D7FEC3-834C-45E2-9DC0-D36138574C2F}" type="slidenum">
              <a:rPr lang="fr-FR" sz="1200"/>
              <a:pPr algn="r" defTabSz="858732"/>
              <a:t>27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340539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sz="44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3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4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sz="44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3200">
              <a:latin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100000">
                <a:srgbClr val="CCECFF">
                  <a:alpha val="12000"/>
                </a:srgbClr>
              </a:gs>
            </a:gsLst>
            <a:lin ang="4980000" scaled="0"/>
            <a:tileRect/>
          </a:gradFill>
          <a:ln w="57150">
            <a:noFill/>
            <a:round/>
            <a:headEnd type="oval" w="med" len="med"/>
            <a:tailEnd type="triangle" w="med" len="med"/>
          </a:ln>
          <a:extLst/>
        </p:spPr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4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6298E-A4A4-49C1-B753-822D77AEC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5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401"/>
            <a:ext cx="9144000" cy="845575"/>
          </a:xfrm>
          <a:solidFill>
            <a:schemeClr val="bg1">
              <a:lumMod val="95000"/>
            </a:schemeClr>
          </a:solidFill>
          <a:effectLst/>
        </p:spPr>
        <p:txBody>
          <a:bodyPr lIns="548640"/>
          <a:lstStyle>
            <a:lvl1pPr algn="l">
              <a:defRPr sz="3200" b="0">
                <a:solidFill>
                  <a:srgbClr val="246DA5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858"/>
            <a:ext cx="8229600" cy="4828305"/>
          </a:xfrm>
        </p:spPr>
        <p:txBody>
          <a:bodyPr lIns="0" rIns="0"/>
          <a:lstStyle>
            <a:lvl1pPr marL="342900" indent="-342900">
              <a:spcBef>
                <a:spcPts val="300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56616" indent="0" algn="l">
              <a:spcBef>
                <a:spcPts val="0"/>
              </a:spcBef>
              <a:buClr>
                <a:schemeClr val="bg2"/>
              </a:buClr>
              <a:buSzPct val="76000"/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228600" indent="0" algn="l">
              <a:spcBef>
                <a:spcPts val="0"/>
              </a:spcBef>
              <a:buClr>
                <a:schemeClr val="bg2"/>
              </a:buClr>
              <a:buSzPct val="76000"/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228600" indent="0" algn="l">
              <a:spcBef>
                <a:spcPts val="0"/>
              </a:spcBef>
              <a:buClr>
                <a:schemeClr val="bg2"/>
              </a:buClr>
              <a:buSzPct val="76000"/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28600" indent="0" algn="l">
              <a:spcBef>
                <a:spcPts val="0"/>
              </a:spcBef>
              <a:buClr>
                <a:schemeClr val="bg2"/>
              </a:buClr>
              <a:buSzPct val="76000"/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0" y="826042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6490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401"/>
            <a:ext cx="9144000" cy="845575"/>
          </a:xfrm>
          <a:solidFill>
            <a:schemeClr val="bg1">
              <a:lumMod val="95000"/>
            </a:schemeClr>
          </a:solidFill>
          <a:effectLst/>
        </p:spPr>
        <p:txBody>
          <a:bodyPr lIns="548640"/>
          <a:lstStyle>
            <a:lvl1pPr algn="l">
              <a:defRPr sz="3200" b="0">
                <a:solidFill>
                  <a:srgbClr val="2B84C8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858"/>
            <a:ext cx="8229600" cy="4828305"/>
          </a:xfrm>
        </p:spPr>
        <p:txBody>
          <a:bodyPr/>
          <a:lstStyle>
            <a:lvl1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56616" indent="0">
              <a:spcBef>
                <a:spcPts val="600"/>
              </a:spcBef>
              <a:buClr>
                <a:schemeClr val="bg2"/>
              </a:buClr>
              <a:buSzPct val="76000"/>
              <a:buFont typeface="Arial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228600" indent="0">
              <a:spcBef>
                <a:spcPts val="600"/>
              </a:spcBef>
              <a:buClr>
                <a:schemeClr val="bg2"/>
              </a:buClr>
              <a:buSzPct val="76000"/>
              <a:buFont typeface="Arial"/>
              <a:buNone/>
              <a:defRPr sz="16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228600" indent="0">
              <a:spcBef>
                <a:spcPts val="600"/>
              </a:spcBef>
              <a:buClr>
                <a:schemeClr val="bg2"/>
              </a:buClr>
              <a:buSzPct val="76000"/>
              <a:buFont typeface="Arial"/>
              <a:buNone/>
              <a:defRPr sz="16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28600" indent="0">
              <a:spcBef>
                <a:spcPts val="600"/>
              </a:spcBef>
              <a:buClr>
                <a:schemeClr val="bg2"/>
              </a:buClr>
              <a:buSzPct val="76000"/>
              <a:buFont typeface="Arial"/>
              <a:buNone/>
              <a:defRPr sz="16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5" name="Straight Arrow Connector 4"/>
          <p:cNvCxnSpPr/>
          <p:nvPr userDrawn="1"/>
        </p:nvCxnSpPr>
        <p:spPr bwMode="auto">
          <a:xfrm>
            <a:off x="0" y="826042"/>
            <a:ext cx="9234931" cy="123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A6A6A6"/>
            </a:solidFill>
            <a:prstDash val="solid"/>
            <a:miter lim="800000"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23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45575"/>
          </a:xfrm>
          <a:solidFill>
            <a:srgbClr val="F2F2F2"/>
          </a:solidFill>
        </p:spPr>
        <p:txBody>
          <a:bodyPr lIns="365760"/>
          <a:lstStyle>
            <a:lvl1pPr algn="l">
              <a:defRPr sz="3200" b="0">
                <a:solidFill>
                  <a:srgbClr val="2B84C8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850700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2615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907" r:id="rId2"/>
    <p:sldLayoutId id="2147483893" r:id="rId3"/>
    <p:sldLayoutId id="2147483908" r:id="rId4"/>
    <p:sldLayoutId id="2147483947" r:id="rId5"/>
    <p:sldLayoutId id="2147483911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emf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4253501"/>
            <a:ext cx="9144000" cy="1923322"/>
          </a:xfrm>
          <a:prstGeom prst="rect">
            <a:avLst/>
          </a:prstGeom>
          <a:solidFill>
            <a:srgbClr val="C5F8BE"/>
          </a:solidFill>
          <a:ln w="57150">
            <a:noFill/>
            <a:round/>
            <a:headEnd type="oval" w="med" len="med"/>
            <a:tailEnd type="triangle" w="med" len="med"/>
          </a:ln>
          <a:extLst/>
        </p:spPr>
        <p:txBody>
          <a:bodyPr rtlCol="0" anchor="ctr"/>
          <a:lstStyle/>
          <a:p>
            <a:pPr algn="ctr"/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79495" y="527582"/>
            <a:ext cx="7866337" cy="10091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sz="4000" dirty="0" smtClean="0"/>
              <a:t>Block Low Rank Approximations</a:t>
            </a:r>
            <a:br>
              <a:rPr lang="en-US" sz="4000" dirty="0" smtClean="0"/>
            </a:br>
            <a:r>
              <a:rPr lang="en-US" sz="4000" dirty="0" smtClean="0"/>
              <a:t>in</a:t>
            </a:r>
            <a:r>
              <a:rPr lang="en-US" sz="4000" dirty="0"/>
              <a:t> </a:t>
            </a:r>
            <a:r>
              <a:rPr lang="en-US" sz="4000" dirty="0" smtClean="0"/>
              <a:t>LS-DYNA</a:t>
            </a:r>
            <a:endParaRPr lang="en-US" sz="4000" dirty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8288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800" dirty="0"/>
          </a:p>
        </p:txBody>
      </p:sp>
      <p:pic>
        <p:nvPicPr>
          <p:cNvPr id="1639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171" y="1754925"/>
            <a:ext cx="2995011" cy="99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5383" y="2837587"/>
            <a:ext cx="616166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D0D0D"/>
                </a:solidFill>
                <a:latin typeface="Calibri" pitchFamily="34" charset="0"/>
                <a:cs typeface="Calibri" pitchFamily="34" charset="0"/>
              </a:rPr>
              <a:t>Cleve Ashcraft, Roger Grimes, Bob Lucas, </a:t>
            </a:r>
            <a:endParaRPr lang="en-US" sz="2400" dirty="0">
              <a:solidFill>
                <a:srgbClr val="0D0D0D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dirty="0" smtClean="0">
                <a:solidFill>
                  <a:srgbClr val="0D0D0D"/>
                </a:solidFill>
                <a:latin typeface="Calibri" pitchFamily="34" charset="0"/>
                <a:cs typeface="Calibri" pitchFamily="34" charset="0"/>
              </a:rPr>
              <a:t>Francois-Henry </a:t>
            </a:r>
            <a:r>
              <a:rPr lang="en-US" sz="2400" dirty="0" err="1" smtClean="0">
                <a:solidFill>
                  <a:srgbClr val="0D0D0D"/>
                </a:solidFill>
                <a:latin typeface="Calibri" pitchFamily="34" charset="0"/>
                <a:cs typeface="Calibri" pitchFamily="34" charset="0"/>
              </a:rPr>
              <a:t>Rouet</a:t>
            </a:r>
            <a:r>
              <a:rPr lang="en-US" sz="2400" dirty="0" smtClean="0">
                <a:solidFill>
                  <a:srgbClr val="0D0D0D"/>
                </a:solidFill>
                <a:latin typeface="Calibri" pitchFamily="34" charset="0"/>
                <a:cs typeface="Calibri" pitchFamily="34" charset="0"/>
              </a:rPr>
              <a:t>, and Clement </a:t>
            </a:r>
            <a:r>
              <a:rPr lang="en-US" sz="2400" dirty="0" err="1" smtClean="0">
                <a:solidFill>
                  <a:srgbClr val="0D0D0D"/>
                </a:solidFill>
                <a:latin typeface="Calibri" pitchFamily="34" charset="0"/>
                <a:cs typeface="Calibri" pitchFamily="34" charset="0"/>
              </a:rPr>
              <a:t>Weisbecker</a:t>
            </a:r>
            <a:endParaRPr lang="en-US" sz="2400" dirty="0" smtClean="0">
              <a:solidFill>
                <a:srgbClr val="0D0D0D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dirty="0" smtClean="0">
                <a:solidFill>
                  <a:srgbClr val="0D0D0D"/>
                </a:solidFill>
                <a:latin typeface="Calibri" pitchFamily="34" charset="0"/>
                <a:cs typeface="Calibri" pitchFamily="34" charset="0"/>
              </a:rPr>
              <a:t>June 2, 2017</a:t>
            </a:r>
            <a:endParaRPr lang="en-US" sz="1800" dirty="0" smtClean="0">
              <a:solidFill>
                <a:srgbClr val="0D0D0D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577" y="4545087"/>
            <a:ext cx="2311400" cy="124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879" y="4544885"/>
            <a:ext cx="2055900" cy="1292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866" y="4511982"/>
            <a:ext cx="2185600" cy="13514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-1" y="6226139"/>
            <a:ext cx="9144001" cy="63186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7150">
            <a:noFill/>
            <a:round/>
            <a:headEnd type="oval" w="med" len="med"/>
            <a:tailEnd type="triangle" w="med" len="med"/>
          </a:ln>
          <a:extLst/>
        </p:spPr>
        <p:txBody>
          <a:bodyPr rtlCol="0" anchor="ctr"/>
          <a:lstStyle/>
          <a:p>
            <a:pPr algn="ctr"/>
            <a:endParaRPr lang="en-US" sz="18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0" y="4241172"/>
            <a:ext cx="9144000" cy="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274425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MUMPS BLR results demand another look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457199" y="1107358"/>
            <a:ext cx="8407841" cy="4828305"/>
          </a:xfrm>
        </p:spPr>
        <p:txBody>
          <a:bodyPr/>
          <a:lstStyle/>
          <a:p>
            <a:r>
              <a:rPr lang="en-US" sz="2800" dirty="0" smtClean="0"/>
              <a:t>Richer set of segments</a:t>
            </a:r>
          </a:p>
          <a:p>
            <a:r>
              <a:rPr lang="en-US" sz="2800" dirty="0" smtClean="0"/>
              <a:t>Relative tolerance</a:t>
            </a:r>
          </a:p>
          <a:p>
            <a:pPr lvl="1"/>
            <a:r>
              <a:rPr lang="en-US" sz="2400" dirty="0" smtClean="0"/>
              <a:t>MUMPS scales the initial matrix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olerance relative to diagonal block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More sophisticated iterative solvers available</a:t>
            </a:r>
          </a:p>
          <a:p>
            <a:pPr lvl="1"/>
            <a:r>
              <a:rPr lang="en-US" sz="2400" dirty="0" smtClean="0">
                <a:solidFill>
                  <a:srgbClr val="808080"/>
                </a:solidFill>
              </a:rPr>
              <a:t>Indefinite problems</a:t>
            </a:r>
          </a:p>
          <a:p>
            <a:pPr lvl="1"/>
            <a:r>
              <a:rPr lang="en-US" sz="2400" dirty="0" smtClean="0">
                <a:solidFill>
                  <a:srgbClr val="808080"/>
                </a:solidFill>
              </a:rPr>
              <a:t>Block shift invert </a:t>
            </a:r>
            <a:r>
              <a:rPr lang="en-US" sz="2400" dirty="0" err="1" smtClean="0">
                <a:solidFill>
                  <a:srgbClr val="808080"/>
                </a:solidFill>
              </a:rPr>
              <a:t>eigensolver</a:t>
            </a:r>
            <a:endParaRPr lang="en-US" sz="2400" dirty="0" smtClean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5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7F7F7F"/>
                </a:solidFill>
              </a:rPr>
              <a:t>BLR prior art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Segments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FSUC results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Impact on LS-DYNA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7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Elimination tree segments (any ordering)</a:t>
            </a:r>
            <a:endParaRPr lang="en-US" dirty="0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403350" y="4951709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584700" y="1695429"/>
            <a:ext cx="25400" cy="430530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775200" y="3562329"/>
            <a:ext cx="3213100" cy="1270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282700" y="4095729"/>
            <a:ext cx="3213100" cy="1270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94000" y="1695429"/>
            <a:ext cx="0" cy="224790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46400" y="4290458"/>
            <a:ext cx="0" cy="1710271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13500" y="1695429"/>
            <a:ext cx="0" cy="1710271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806950" y="4794229"/>
            <a:ext cx="3213100" cy="1270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282700" y="1695429"/>
            <a:ext cx="1257300" cy="21082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60700" y="1695429"/>
            <a:ext cx="1219200" cy="21082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806950" y="1695430"/>
            <a:ext cx="1416050" cy="15748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282700" y="4413229"/>
            <a:ext cx="1409700" cy="15875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654800" y="1695429"/>
            <a:ext cx="1365250" cy="157480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136900" y="4413229"/>
            <a:ext cx="1308100" cy="15875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806950" y="3803629"/>
            <a:ext cx="3181350" cy="8001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832350" y="4997429"/>
            <a:ext cx="3181350" cy="9271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5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Elimination tree segments (any ordering)</a:t>
            </a: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403350" y="4951709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584700" y="1695429"/>
            <a:ext cx="25400" cy="430530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775200" y="3562329"/>
            <a:ext cx="3213100" cy="1270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282700" y="4095729"/>
            <a:ext cx="3213100" cy="1270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94000" y="1695429"/>
            <a:ext cx="0" cy="224790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46400" y="4290458"/>
            <a:ext cx="0" cy="1710271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13500" y="1695429"/>
            <a:ext cx="0" cy="1710271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806950" y="4794229"/>
            <a:ext cx="3213100" cy="1270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282700" y="1695429"/>
            <a:ext cx="1257300" cy="21082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60700" y="1695429"/>
            <a:ext cx="1219200" cy="21082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806950" y="1695430"/>
            <a:ext cx="1416050" cy="15748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282700" y="4413229"/>
            <a:ext cx="1409700" cy="15875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654800" y="1695429"/>
            <a:ext cx="1365250" cy="157480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136900" y="4413229"/>
            <a:ext cx="1308100" cy="15875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806950" y="3803629"/>
            <a:ext cx="3181350" cy="8001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832350" y="4997429"/>
            <a:ext cx="3181350" cy="9271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31900" y="3943329"/>
            <a:ext cx="1409700" cy="347129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30500" y="3943329"/>
            <a:ext cx="229723" cy="347129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48000" y="3943329"/>
            <a:ext cx="1409700" cy="347129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32300" y="1593830"/>
            <a:ext cx="317500" cy="2247899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57700" y="4366658"/>
            <a:ext cx="317500" cy="1710271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9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LS-</a:t>
            </a:r>
            <a:r>
              <a:rPr lang="en-US" dirty="0" err="1" smtClean="0"/>
              <a:t>GPart</a:t>
            </a:r>
            <a:r>
              <a:rPr lang="en-US" dirty="0" smtClean="0"/>
              <a:t> nested dissection</a:t>
            </a:r>
            <a:endParaRPr lang="en-US" dirty="0"/>
          </a:p>
        </p:txBody>
      </p:sp>
      <p:pic>
        <p:nvPicPr>
          <p:cNvPr id="3" name="Picture 2" descr="silverado_explod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8" y="2467587"/>
            <a:ext cx="8314057" cy="348132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4979" y="952397"/>
            <a:ext cx="8071321" cy="4420483"/>
          </a:xfrm>
        </p:spPr>
        <p:txBody>
          <a:bodyPr/>
          <a:lstStyle/>
          <a:p>
            <a:r>
              <a:rPr lang="en-US" sz="2800" dirty="0" smtClean="0"/>
              <a:t>LSTC’s nested dissection algorithm</a:t>
            </a:r>
          </a:p>
          <a:p>
            <a:pPr lvl="1"/>
            <a:r>
              <a:rPr lang="en-US" sz="2400" dirty="0" smtClean="0"/>
              <a:t>Uses level-sets from multiple pseudo-peripheral nodes</a:t>
            </a:r>
          </a:p>
          <a:p>
            <a:pPr lvl="1"/>
            <a:r>
              <a:rPr lang="en-US" sz="2400" dirty="0" smtClean="0"/>
              <a:t>Cleve Ashcraft and Francois-Henry </a:t>
            </a:r>
            <a:r>
              <a:rPr lang="en-US" sz="2400" dirty="0" err="1" smtClean="0"/>
              <a:t>Rouet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2929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Segments from LS-</a:t>
            </a:r>
            <a:r>
              <a:rPr lang="en-US" dirty="0" err="1" smtClean="0"/>
              <a:t>GPart</a:t>
            </a:r>
            <a:r>
              <a:rPr lang="en-US" dirty="0" smtClean="0"/>
              <a:t> nested dissection</a:t>
            </a:r>
            <a:endParaRPr lang="en-US" dirty="0"/>
          </a:p>
        </p:txBody>
      </p:sp>
      <p:pic>
        <p:nvPicPr>
          <p:cNvPr id="2" name="Picture 1" descr="inde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486" y="1017686"/>
            <a:ext cx="5546271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fragments</a:t>
            </a:r>
            <a:endParaRPr lang="en-US" dirty="0"/>
          </a:p>
        </p:txBody>
      </p:sp>
      <p:pic>
        <p:nvPicPr>
          <p:cNvPr id="3" name="Picture 2" descr="indep_probl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33" y="973526"/>
            <a:ext cx="5648050" cy="565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LS-</a:t>
            </a:r>
            <a:r>
              <a:rPr lang="en-US" dirty="0" err="1" smtClean="0"/>
              <a:t>Gpart</a:t>
            </a:r>
            <a:r>
              <a:rPr lang="en-US" dirty="0" smtClean="0"/>
              <a:t> “wire basket” segments</a:t>
            </a:r>
            <a:endParaRPr lang="en-US" dirty="0"/>
          </a:p>
        </p:txBody>
      </p:sp>
      <p:pic>
        <p:nvPicPr>
          <p:cNvPr id="2" name="Picture 1" descr="wi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87" y="1010126"/>
            <a:ext cx="5611487" cy="56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different segments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107358"/>
            <a:ext cx="8407841" cy="482830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sym typeface="Wingdings"/>
              </a:rPr>
              <a:t>Work in progress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  <a:sym typeface="Wingdings"/>
              </a:rPr>
              <a:t>Need better metrics for evaluating quality</a:t>
            </a:r>
          </a:p>
          <a:p>
            <a:r>
              <a:rPr lang="en-US" sz="2800" dirty="0" smtClean="0">
                <a:solidFill>
                  <a:schemeClr val="tx1"/>
                </a:solidFill>
                <a:sym typeface="Wingdings"/>
              </a:rPr>
              <a:t>Numbers from last week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  <a:sym typeface="Wingdings"/>
              </a:rPr>
              <a:t>Arbitrary blocking	82%</a:t>
            </a:r>
          </a:p>
          <a:p>
            <a:pPr lvl="1"/>
            <a:r>
              <a:rPr lang="en-US" sz="2400" dirty="0" err="1">
                <a:solidFill>
                  <a:schemeClr val="bg2"/>
                </a:solidFill>
                <a:sym typeface="Wingdings"/>
              </a:rPr>
              <a:t>e</a:t>
            </a:r>
            <a:r>
              <a:rPr lang="en-US" sz="2400" dirty="0" err="1" smtClean="0">
                <a:solidFill>
                  <a:schemeClr val="bg2"/>
                </a:solidFill>
                <a:sym typeface="Wingdings"/>
              </a:rPr>
              <a:t>tree</a:t>
            </a:r>
            <a:r>
              <a:rPr lang="en-US" sz="2400" dirty="0" smtClean="0">
                <a:solidFill>
                  <a:schemeClr val="bg2"/>
                </a:solidFill>
                <a:sym typeface="Wingdings"/>
              </a:rPr>
              <a:t> segments	40%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  <a:sym typeface="Wingdings"/>
              </a:rPr>
              <a:t>LS-</a:t>
            </a:r>
            <a:r>
              <a:rPr lang="en-US" sz="2400" dirty="0" err="1" smtClean="0">
                <a:solidFill>
                  <a:schemeClr val="bg2"/>
                </a:solidFill>
                <a:sym typeface="Wingdings"/>
              </a:rPr>
              <a:t>Gpart</a:t>
            </a:r>
            <a:r>
              <a:rPr lang="en-US" sz="2400" dirty="0" smtClean="0">
                <a:solidFill>
                  <a:schemeClr val="bg2"/>
                </a:solidFill>
                <a:sym typeface="Wingdings"/>
              </a:rPr>
              <a:t>		36%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  <a:sym typeface="Wingdings"/>
              </a:rPr>
              <a:t>LS-</a:t>
            </a:r>
            <a:r>
              <a:rPr lang="en-US" sz="2400" dirty="0" err="1" smtClean="0">
                <a:solidFill>
                  <a:schemeClr val="bg2"/>
                </a:solidFill>
                <a:sym typeface="Wingdings"/>
              </a:rPr>
              <a:t>Gpart</a:t>
            </a:r>
            <a:r>
              <a:rPr lang="en-US" sz="2400" dirty="0" smtClean="0">
                <a:solidFill>
                  <a:schemeClr val="bg2"/>
                </a:solidFill>
                <a:sym typeface="Wingdings"/>
              </a:rPr>
              <a:t> wire	39%*</a:t>
            </a:r>
          </a:p>
          <a:p>
            <a:pPr lvl="1"/>
            <a:r>
              <a:rPr lang="en-US" sz="2400" dirty="0">
                <a:solidFill>
                  <a:schemeClr val="bg2"/>
                </a:solidFill>
                <a:sym typeface="Wingdings"/>
              </a:rPr>
              <a:t>* Found two bugs on </a:t>
            </a:r>
            <a:r>
              <a:rPr lang="en-US" sz="2400" dirty="0" smtClean="0">
                <a:solidFill>
                  <a:schemeClr val="bg2"/>
                </a:solidFill>
                <a:sym typeface="Wingdings"/>
              </a:rPr>
              <a:t>Wednesday </a:t>
            </a:r>
          </a:p>
          <a:p>
            <a:r>
              <a:rPr lang="en-US" sz="2800" dirty="0" smtClean="0">
                <a:solidFill>
                  <a:schemeClr val="tx1"/>
                </a:solidFill>
                <a:sym typeface="Wingdings"/>
              </a:rPr>
              <a:t>Why is LS-</a:t>
            </a:r>
            <a:r>
              <a:rPr lang="en-US" sz="2800" dirty="0" err="1" smtClean="0">
                <a:solidFill>
                  <a:schemeClr val="tx1"/>
                </a:solidFill>
                <a:sym typeface="Wingdings"/>
              </a:rPr>
              <a:t>GPart</a:t>
            </a:r>
            <a:r>
              <a:rPr lang="en-US" sz="2800" dirty="0" smtClean="0">
                <a:solidFill>
                  <a:schemeClr val="tx1"/>
                </a:solidFill>
                <a:sym typeface="Wingdings"/>
              </a:rPr>
              <a:t> only marginally better?</a:t>
            </a:r>
          </a:p>
        </p:txBody>
      </p:sp>
      <p:pic>
        <p:nvPicPr>
          <p:cNvPr id="6" name="Picture 10" descr="CylinderLglTrns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31" y="2412648"/>
            <a:ext cx="3632045" cy="237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7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7F7F7F"/>
                </a:solidFill>
              </a:rPr>
              <a:t>BLR prior art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Segments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FSUC results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Impact on LS-DYNA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7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Low Rank (BLR) approximations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1279"/>
            <a:ext cx="8229600" cy="4828305"/>
          </a:xfrm>
        </p:spPr>
        <p:txBody>
          <a:bodyPr/>
          <a:lstStyle/>
          <a:p>
            <a:r>
              <a:rPr lang="en-US" sz="2800" dirty="0" smtClean="0"/>
              <a:t>Trades storage and operations for accuracy</a:t>
            </a:r>
          </a:p>
          <a:p>
            <a:pPr lvl="1"/>
            <a:r>
              <a:rPr lang="en-US" sz="2400" dirty="0" smtClean="0"/>
              <a:t>Storing low-rank approximations saves memory</a:t>
            </a:r>
          </a:p>
          <a:p>
            <a:pPr lvl="1"/>
            <a:r>
              <a:rPr lang="en-US" sz="2400" dirty="0" smtClean="0"/>
              <a:t>Computing with </a:t>
            </a:r>
            <a:r>
              <a:rPr lang="en-US" sz="2400" dirty="0"/>
              <a:t>them </a:t>
            </a:r>
            <a:r>
              <a:rPr lang="en-US" sz="2400" dirty="0" smtClean="0"/>
              <a:t>saves operations </a:t>
            </a:r>
            <a:r>
              <a:rPr lang="en-US" sz="2400" dirty="0"/>
              <a:t>and </a:t>
            </a:r>
            <a:r>
              <a:rPr lang="en-US" sz="2400" dirty="0" smtClean="0"/>
              <a:t>CPU time</a:t>
            </a:r>
          </a:p>
          <a:p>
            <a:pPr lvl="1"/>
            <a:r>
              <a:rPr lang="en-US" sz="2400" dirty="0" err="1" smtClean="0"/>
              <a:t>Clement’s</a:t>
            </a:r>
            <a:r>
              <a:rPr lang="en-US" sz="2400" dirty="0" smtClean="0"/>
              <a:t> thesis, implemented in MUMPS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3" name="Picture 2" descr="LRappro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28" y="2432276"/>
            <a:ext cx="1715277" cy="400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6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FSUC storage vs. BLR threshold</a:t>
            </a:r>
            <a:endParaRPr lang="en-US" dirty="0"/>
          </a:p>
        </p:txBody>
      </p:sp>
      <p:pic>
        <p:nvPicPr>
          <p:cNvPr id="2" name="Picture 1" descr="storageVSep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49" y="865817"/>
            <a:ext cx="7232387" cy="594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7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FSUC error norm vs. storage</a:t>
            </a:r>
            <a:endParaRPr lang="en-US" dirty="0"/>
          </a:p>
        </p:txBody>
      </p:sp>
      <p:pic>
        <p:nvPicPr>
          <p:cNvPr id="3" name="Picture 2" descr="errorVSstor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63" y="914893"/>
            <a:ext cx="7312694" cy="58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70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FSUC norm of error vs. storage</a:t>
            </a:r>
          </a:p>
        </p:txBody>
      </p:sp>
      <p:pic>
        <p:nvPicPr>
          <p:cNvPr id="3" name="Picture 2" descr="errorVSstor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63" y="914893"/>
            <a:ext cx="7312694" cy="584209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5830225" y="1298729"/>
            <a:ext cx="1024618" cy="952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 type="oval" w="med" len="med"/>
            <a:tailEnd type="triangle" w="med" len="med"/>
          </a:ln>
          <a:extLst/>
        </p:spPr>
        <p:txBody>
          <a:bodyPr rtlCol="0" anchor="ctr"/>
          <a:lstStyle/>
          <a:p>
            <a:pPr algn="ctr"/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6710532" y="836957"/>
            <a:ext cx="562817" cy="6205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6364190" y="418485"/>
            <a:ext cx="214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Why not horizontal?</a:t>
            </a:r>
          </a:p>
        </p:txBody>
      </p:sp>
    </p:spTree>
    <p:extLst>
      <p:ext uri="{BB962C8B-B14F-4D97-AF65-F5344CB8AC3E}">
        <p14:creationId xmlns:p14="http://schemas.microsoft.com/office/powerpoint/2010/main" val="299063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7F7F7F"/>
                </a:solidFill>
              </a:rPr>
              <a:t>BLR prior art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Segments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FSUC results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Impact on LS-DYNA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7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Iterations for non-linear convergence</a:t>
            </a:r>
            <a:endParaRPr lang="en-US" dirty="0"/>
          </a:p>
        </p:txBody>
      </p:sp>
      <p:pic>
        <p:nvPicPr>
          <p:cNvPr id="2" name="Picture 1" descr="table_iteratio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0" y="1389529"/>
            <a:ext cx="8899779" cy="270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9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energy</a:t>
            </a:r>
            <a:endParaRPr lang="en-US" dirty="0"/>
          </a:p>
        </p:txBody>
      </p:sp>
      <p:pic>
        <p:nvPicPr>
          <p:cNvPr id="2" name="Picture 1" descr="energ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02" y="865819"/>
            <a:ext cx="7600707" cy="596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1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107358"/>
            <a:ext cx="8407841" cy="4828305"/>
          </a:xfrm>
        </p:spPr>
        <p:txBody>
          <a:bodyPr/>
          <a:lstStyle/>
          <a:p>
            <a:r>
              <a:rPr lang="en-US" sz="2800" dirty="0" smtClean="0"/>
              <a:t>Block Low Rank approximations are encouraging</a:t>
            </a:r>
          </a:p>
          <a:p>
            <a:pPr lvl="1"/>
            <a:r>
              <a:rPr lang="en-US" sz="2400" dirty="0" smtClean="0">
                <a:solidFill>
                  <a:srgbClr val="808080"/>
                </a:solidFill>
              </a:rPr>
              <a:t>FSUC integrated into development version of LS-DYNA</a:t>
            </a:r>
          </a:p>
          <a:p>
            <a:pPr lvl="1"/>
            <a:r>
              <a:rPr lang="en-US" sz="2400" dirty="0" smtClean="0">
                <a:solidFill>
                  <a:srgbClr val="808080"/>
                </a:solidFill>
              </a:rPr>
              <a:t>Non-MPI frontal matrices for now</a:t>
            </a:r>
            <a:endParaRPr lang="en-US" sz="2400" dirty="0">
              <a:solidFill>
                <a:srgbClr val="808080"/>
              </a:solidFill>
            </a:endParaRPr>
          </a:p>
          <a:p>
            <a:r>
              <a:rPr lang="en-US" sz="3200" dirty="0" smtClean="0"/>
              <a:t>Implementing FSCU now, then plan on FCSU</a:t>
            </a:r>
          </a:p>
          <a:p>
            <a:pPr lvl="1"/>
            <a:r>
              <a:rPr lang="en-US" sz="2400" dirty="0" smtClean="0">
                <a:solidFill>
                  <a:srgbClr val="808080"/>
                </a:solidFill>
              </a:rPr>
              <a:t>Focused on understanding end-to-end impact on implicit finite element problems</a:t>
            </a:r>
          </a:p>
          <a:p>
            <a:r>
              <a:rPr lang="en-US" sz="2800" dirty="0" smtClean="0"/>
              <a:t>MPI/</a:t>
            </a:r>
            <a:r>
              <a:rPr lang="en-US" sz="2800" dirty="0" err="1" smtClean="0"/>
              <a:t>OpenMP</a:t>
            </a:r>
            <a:r>
              <a:rPr lang="en-US" sz="2800" dirty="0" smtClean="0"/>
              <a:t> once overall impact better understood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6602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lstc-globe-darkblue-r36g37b104-2in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4832" y="3308266"/>
            <a:ext cx="3221339" cy="105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48157" y="4906938"/>
            <a:ext cx="3658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246DA5"/>
                </a:solidFill>
                <a:latin typeface="Calibri" pitchFamily="34" charset="0"/>
                <a:cs typeface="Calibri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262015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Low Rank (BLR) approximations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1279"/>
            <a:ext cx="8229600" cy="4828305"/>
          </a:xfrm>
        </p:spPr>
        <p:txBody>
          <a:bodyPr/>
          <a:lstStyle/>
          <a:p>
            <a:r>
              <a:rPr lang="en-US" sz="2800" dirty="0" smtClean="0"/>
              <a:t>Trades storage and operations for accuracy</a:t>
            </a:r>
          </a:p>
          <a:p>
            <a:pPr lvl="1"/>
            <a:r>
              <a:rPr lang="en-US" sz="2400" dirty="0" smtClean="0"/>
              <a:t>Storing low-rank approximations saves memory</a:t>
            </a:r>
          </a:p>
          <a:p>
            <a:pPr lvl="1"/>
            <a:r>
              <a:rPr lang="en-US" sz="2400" dirty="0" smtClean="0"/>
              <a:t>Computing with them saves operations and CPU time</a:t>
            </a:r>
          </a:p>
          <a:p>
            <a:pPr lvl="1"/>
            <a:r>
              <a:rPr lang="en-US" sz="2400" dirty="0" err="1"/>
              <a:t>Clement’s</a:t>
            </a:r>
            <a:r>
              <a:rPr lang="en-US" sz="2400" dirty="0"/>
              <a:t> thesis, implemented in </a:t>
            </a:r>
            <a:r>
              <a:rPr lang="en-US" sz="2400" dirty="0" smtClean="0"/>
              <a:t>MUMPS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Trade off ops and memory vs. accuracy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" name="Picture 1" descr="L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4" y="3278477"/>
            <a:ext cx="5105400" cy="3429000"/>
          </a:xfrm>
          <a:prstGeom prst="rect">
            <a:avLst/>
          </a:prstGeom>
        </p:spPr>
      </p:pic>
      <p:pic>
        <p:nvPicPr>
          <p:cNvPr id="3" name="Picture 2" descr="LRappro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28" y="2432276"/>
            <a:ext cx="1715277" cy="400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Multifrontal Solvers at LSTC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40005"/>
            <a:ext cx="8229600" cy="4828305"/>
          </a:xfrm>
        </p:spPr>
        <p:txBody>
          <a:bodyPr/>
          <a:lstStyle/>
          <a:p>
            <a:r>
              <a:rPr lang="en-US" sz="2800" dirty="0" smtClean="0"/>
              <a:t>Multifrontal solvers are increasingly used in LS-DYNA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BCSLIB-EXT		World standard for shared memory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mf2			Distributed memory/</a:t>
            </a:r>
            <a:r>
              <a:rPr lang="en-US" sz="2400" dirty="0" err="1" smtClean="0">
                <a:solidFill>
                  <a:schemeClr val="bg2"/>
                </a:solidFill>
              </a:rPr>
              <a:t>OpenMP</a:t>
            </a:r>
            <a:endParaRPr lang="en-US" sz="2400" dirty="0" smtClean="0">
              <a:solidFill>
                <a:schemeClr val="bg2"/>
              </a:solidFill>
            </a:endParaRP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MUMPS		BLR and other research</a:t>
            </a:r>
            <a:endParaRPr lang="en-US" sz="2800" dirty="0" smtClean="0">
              <a:solidFill>
                <a:schemeClr val="bg2"/>
              </a:solidFill>
            </a:endParaRPr>
          </a:p>
          <a:p>
            <a:r>
              <a:rPr lang="en-US" sz="2800" dirty="0" smtClean="0"/>
              <a:t>We routinely solve tens of millions of equations</a:t>
            </a:r>
          </a:p>
          <a:p>
            <a:pPr lvl="1"/>
            <a:r>
              <a:rPr lang="en-US" sz="2400" dirty="0" smtClean="0">
                <a:solidFill>
                  <a:srgbClr val="808080"/>
                </a:solidFill>
              </a:rPr>
              <a:t>Users want more</a:t>
            </a:r>
          </a:p>
          <a:p>
            <a:pPr lvl="1"/>
            <a:r>
              <a:rPr lang="en-US" sz="2400" dirty="0" smtClean="0">
                <a:solidFill>
                  <a:srgbClr val="808080"/>
                </a:solidFill>
              </a:rPr>
              <a:t>Hundreds of millions, even billions</a:t>
            </a:r>
          </a:p>
          <a:p>
            <a:r>
              <a:rPr lang="en-US" sz="2800" dirty="0" smtClean="0"/>
              <a:t>Today </a:t>
            </a:r>
            <a:r>
              <a:rPr lang="en-US" sz="2800" dirty="0"/>
              <a:t>LS-DYNA runs </a:t>
            </a:r>
            <a:r>
              <a:rPr lang="en-US" sz="2800" dirty="0" smtClean="0"/>
              <a:t>on </a:t>
            </a:r>
            <a:r>
              <a:rPr lang="en-US" sz="2800" dirty="0"/>
              <a:t>thousands of cores</a:t>
            </a:r>
          </a:p>
          <a:p>
            <a:pPr lvl="1"/>
            <a:r>
              <a:rPr lang="en-US" sz="2400" dirty="0">
                <a:solidFill>
                  <a:srgbClr val="808080"/>
                </a:solidFill>
              </a:rPr>
              <a:t>Users want more</a:t>
            </a:r>
          </a:p>
          <a:p>
            <a:pPr lvl="1"/>
            <a:r>
              <a:rPr lang="en-US" sz="2400" dirty="0" smtClean="0">
                <a:solidFill>
                  <a:srgbClr val="808080"/>
                </a:solidFill>
              </a:rPr>
              <a:t>“</a:t>
            </a:r>
            <a:r>
              <a:rPr lang="is-IS" sz="2400" dirty="0" smtClean="0">
                <a:solidFill>
                  <a:srgbClr val="808080"/>
                </a:solidFill>
              </a:rPr>
              <a:t>… </a:t>
            </a:r>
            <a:r>
              <a:rPr lang="en-US" sz="2400" dirty="0" smtClean="0">
                <a:solidFill>
                  <a:srgbClr val="808080"/>
                </a:solidFill>
              </a:rPr>
              <a:t>the </a:t>
            </a:r>
            <a:r>
              <a:rPr lang="en-US" sz="2400" dirty="0">
                <a:solidFill>
                  <a:srgbClr val="808080"/>
                </a:solidFill>
              </a:rPr>
              <a:t>current code is limited to 4096 processes so I cannot run the job up to the 96k cores I wanted to.</a:t>
            </a:r>
            <a:r>
              <a:rPr lang="en-US" sz="2400" dirty="0" smtClean="0">
                <a:solidFill>
                  <a:srgbClr val="808080"/>
                </a:solidFill>
              </a:rPr>
              <a:t>”</a:t>
            </a:r>
            <a:endParaRPr lang="en-US" sz="2800" dirty="0" smtClean="0">
              <a:solidFill>
                <a:srgbClr val="808080"/>
              </a:solidFill>
            </a:endParaRP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972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BLR prior art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Segments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FSUC results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Impact on LS-DYNA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3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not our first look at BLR</a:t>
            </a:r>
            <a:endParaRPr lang="en-US" dirty="0"/>
          </a:p>
        </p:txBody>
      </p:sp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457199" y="1107358"/>
            <a:ext cx="8407841" cy="4828305"/>
          </a:xfrm>
        </p:spPr>
        <p:txBody>
          <a:bodyPr/>
          <a:lstStyle/>
          <a:p>
            <a:r>
              <a:rPr lang="en-US" sz="2800" dirty="0" smtClean="0"/>
              <a:t>BLR for multifrontal considered in the last millennium</a:t>
            </a:r>
          </a:p>
          <a:p>
            <a:pPr lvl="1"/>
            <a:r>
              <a:rPr lang="en-US" sz="2400" dirty="0" smtClean="0">
                <a:solidFill>
                  <a:srgbClr val="808080"/>
                </a:solidFill>
              </a:rPr>
              <a:t>No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segments</a:t>
            </a:r>
          </a:p>
          <a:p>
            <a:r>
              <a:rPr lang="en-US" sz="2800" dirty="0" smtClean="0"/>
              <a:t>LSTC investigated in the last decade</a:t>
            </a:r>
          </a:p>
          <a:p>
            <a:pPr lvl="1"/>
            <a:r>
              <a:rPr lang="en-US" sz="2400" dirty="0" smtClean="0">
                <a:solidFill>
                  <a:srgbClr val="808080"/>
                </a:solidFill>
              </a:rPr>
              <a:t>Implemented FSUC in mf2 to compute storage reduction</a:t>
            </a:r>
          </a:p>
          <a:p>
            <a:pPr lvl="1"/>
            <a:r>
              <a:rPr lang="en-US" sz="2400" dirty="0" smtClean="0">
                <a:solidFill>
                  <a:srgbClr val="808080"/>
                </a:solidFill>
              </a:rPr>
              <a:t>Segments derived from the elimination tree and initial matrix</a:t>
            </a:r>
          </a:p>
          <a:p>
            <a:pPr lvl="1"/>
            <a:r>
              <a:rPr lang="en-US" sz="2400" dirty="0" smtClean="0">
                <a:solidFill>
                  <a:srgbClr val="808080"/>
                </a:solidFill>
              </a:rPr>
              <a:t>Absolute tolerance for BLR</a:t>
            </a:r>
          </a:p>
          <a:p>
            <a:pPr lvl="1"/>
            <a:r>
              <a:rPr lang="en-US" sz="2400" dirty="0" smtClean="0">
                <a:solidFill>
                  <a:srgbClr val="808080"/>
                </a:solidFill>
              </a:rPr>
              <a:t>Preconditioned Conjugate Gradients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Reducing storage to </a:t>
            </a:r>
            <a:r>
              <a:rPr lang="en-US" sz="2800" dirty="0" smtClean="0">
                <a:solidFill>
                  <a:schemeClr val="tx1"/>
                </a:solidFill>
              </a:rPr>
              <a:t>stay </a:t>
            </a:r>
            <a:r>
              <a:rPr lang="en-US" sz="2800" dirty="0">
                <a:solidFill>
                  <a:schemeClr val="tx1"/>
                </a:solidFill>
              </a:rPr>
              <a:t>in-core would be </a:t>
            </a:r>
            <a:r>
              <a:rPr lang="en-US" sz="2800" dirty="0" smtClean="0">
                <a:solidFill>
                  <a:schemeClr val="tx1"/>
                </a:solidFill>
              </a:rPr>
              <a:t>worthwhile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Non-linear and eigenvalue solvers use lots of triangular solves</a:t>
            </a:r>
          </a:p>
        </p:txBody>
      </p:sp>
    </p:spTree>
    <p:extLst>
      <p:ext uri="{BB962C8B-B14F-4D97-AF65-F5344CB8AC3E}">
        <p14:creationId xmlns:p14="http://schemas.microsoft.com/office/powerpoint/2010/main" val="254490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vs. tree height </a:t>
            </a:r>
            <a:r>
              <a:rPr lang="mr-IN" dirty="0" smtClean="0"/>
              <a:t>–</a:t>
            </a:r>
            <a:r>
              <a:rPr lang="en-US" dirty="0" smtClean="0"/>
              <a:t> encouraging</a:t>
            </a:r>
            <a:endParaRPr lang="en-US" dirty="0"/>
          </a:p>
        </p:txBody>
      </p:sp>
      <p:pic>
        <p:nvPicPr>
          <p:cNvPr id="6" name="Picture 5" descr="15aug_outer3_em234_mem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60" y="1127951"/>
            <a:ext cx="7013666" cy="5368298"/>
          </a:xfrm>
          <a:prstGeom prst="rect">
            <a:avLst/>
          </a:prstGeom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 rot="5400000">
            <a:off x="-706016" y="4064064"/>
            <a:ext cx="3402644" cy="1550969"/>
            <a:chOff x="559545" y="1879833"/>
            <a:chExt cx="8030709" cy="3414924"/>
          </a:xfrm>
        </p:grpSpPr>
        <p:pic>
          <p:nvPicPr>
            <p:cNvPr id="8" name="Picture 4" descr="hood_etre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545" y="1879833"/>
              <a:ext cx="8030709" cy="3414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Isosceles Triangle 5"/>
            <p:cNvSpPr>
              <a:spLocks noChangeArrowheads="1"/>
            </p:cNvSpPr>
            <p:nvPr/>
          </p:nvSpPr>
          <p:spPr bwMode="auto">
            <a:xfrm>
              <a:off x="4111036" y="2003777"/>
              <a:ext cx="856073" cy="620890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10" name="Isosceles Triangle 6"/>
            <p:cNvSpPr>
              <a:spLocks noChangeArrowheads="1"/>
            </p:cNvSpPr>
            <p:nvPr/>
          </p:nvSpPr>
          <p:spPr bwMode="auto">
            <a:xfrm>
              <a:off x="1222963" y="2607731"/>
              <a:ext cx="968963" cy="684861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11" name="Isosceles Triangle 7"/>
            <p:cNvSpPr>
              <a:spLocks noChangeArrowheads="1"/>
            </p:cNvSpPr>
            <p:nvPr/>
          </p:nvSpPr>
          <p:spPr bwMode="auto">
            <a:xfrm>
              <a:off x="4451581" y="2619022"/>
              <a:ext cx="778934" cy="551276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12" name="Isosceles Triangle 8"/>
            <p:cNvSpPr>
              <a:spLocks noChangeArrowheads="1"/>
            </p:cNvSpPr>
            <p:nvPr/>
          </p:nvSpPr>
          <p:spPr bwMode="auto">
            <a:xfrm>
              <a:off x="7318963" y="2583274"/>
              <a:ext cx="696146" cy="539985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13" name="Isosceles Triangle 9"/>
            <p:cNvSpPr>
              <a:spLocks noChangeArrowheads="1"/>
            </p:cNvSpPr>
            <p:nvPr/>
          </p:nvSpPr>
          <p:spPr bwMode="auto">
            <a:xfrm>
              <a:off x="6942667" y="3083749"/>
              <a:ext cx="677333" cy="500474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14" name="Isosceles Triangle 10"/>
            <p:cNvSpPr>
              <a:spLocks noChangeArrowheads="1"/>
            </p:cNvSpPr>
            <p:nvPr/>
          </p:nvSpPr>
          <p:spPr bwMode="auto">
            <a:xfrm>
              <a:off x="3631258" y="3142074"/>
              <a:ext cx="837260" cy="573851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15" name="Isosceles Triangle 11"/>
            <p:cNvSpPr>
              <a:spLocks noChangeArrowheads="1"/>
            </p:cNvSpPr>
            <p:nvPr/>
          </p:nvSpPr>
          <p:spPr bwMode="auto">
            <a:xfrm>
              <a:off x="5544726" y="3190993"/>
              <a:ext cx="677333" cy="430859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16" name="Isosceles Triangle 12"/>
            <p:cNvSpPr>
              <a:spLocks noChangeArrowheads="1"/>
            </p:cNvSpPr>
            <p:nvPr/>
          </p:nvSpPr>
          <p:spPr bwMode="auto">
            <a:xfrm>
              <a:off x="782693" y="3285067"/>
              <a:ext cx="778937" cy="534339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17" name="Isosceles Triangle 13"/>
            <p:cNvSpPr>
              <a:spLocks noChangeArrowheads="1"/>
            </p:cNvSpPr>
            <p:nvPr/>
          </p:nvSpPr>
          <p:spPr bwMode="auto">
            <a:xfrm>
              <a:off x="1951094" y="3277541"/>
              <a:ext cx="730016" cy="494829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18" name="Isosceles Triangle 14"/>
            <p:cNvSpPr>
              <a:spLocks noChangeArrowheads="1"/>
            </p:cNvSpPr>
            <p:nvPr/>
          </p:nvSpPr>
          <p:spPr bwMode="auto">
            <a:xfrm>
              <a:off x="3179703" y="3708400"/>
              <a:ext cx="743185" cy="506119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19" name="Isosceles Triangle 15"/>
            <p:cNvSpPr>
              <a:spLocks noChangeArrowheads="1"/>
            </p:cNvSpPr>
            <p:nvPr/>
          </p:nvSpPr>
          <p:spPr bwMode="auto">
            <a:xfrm>
              <a:off x="4242740" y="3719690"/>
              <a:ext cx="592667" cy="419570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20" name="Isosceles Triangle 16"/>
            <p:cNvSpPr>
              <a:spLocks noChangeArrowheads="1"/>
            </p:cNvSpPr>
            <p:nvPr/>
          </p:nvSpPr>
          <p:spPr bwMode="auto">
            <a:xfrm>
              <a:off x="4075288" y="4116682"/>
              <a:ext cx="592667" cy="419570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21" name="Isosceles Triangle 17"/>
            <p:cNvSpPr>
              <a:spLocks noChangeArrowheads="1"/>
            </p:cNvSpPr>
            <p:nvPr/>
          </p:nvSpPr>
          <p:spPr bwMode="auto">
            <a:xfrm>
              <a:off x="5243688" y="3601156"/>
              <a:ext cx="592667" cy="419570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</p:grpSp>
      <p:pic>
        <p:nvPicPr>
          <p:cNvPr id="5" name="Picture 10" descr="CylinderLglTrns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2" y="926327"/>
            <a:ext cx="3632045" cy="237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71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vs. tree height </a:t>
            </a:r>
            <a:r>
              <a:rPr lang="mr-IN" dirty="0" smtClean="0"/>
              <a:t>–</a:t>
            </a:r>
            <a:r>
              <a:rPr lang="en-US" dirty="0" smtClean="0"/>
              <a:t> not so encouraging</a:t>
            </a:r>
            <a:endParaRPr lang="en-US" dirty="0"/>
          </a:p>
        </p:txBody>
      </p:sp>
      <p:pic>
        <p:nvPicPr>
          <p:cNvPr id="5" name="Picture 4" descr="15aug_outer3_K0001_em6_mem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37" y="1174230"/>
            <a:ext cx="7625297" cy="5370862"/>
          </a:xfrm>
          <a:prstGeom prst="rect">
            <a:avLst/>
          </a:prstGeom>
        </p:spPr>
      </p:pic>
      <p:pic>
        <p:nvPicPr>
          <p:cNvPr id="6" name="Picture 5" descr="silverado_moredomai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679"/>
            <a:ext cx="4061802" cy="192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1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 gave up the last time around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28096"/>
              </p:ext>
            </p:extLst>
          </p:nvPr>
        </p:nvGraphicFramePr>
        <p:xfrm>
          <a:off x="2271474" y="1470266"/>
          <a:ext cx="6314194" cy="4220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0592" y="3178259"/>
            <a:ext cx="64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Sec.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9668" y="5633739"/>
            <a:ext cx="5033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>
                <a:latin typeface="Arial"/>
                <a:cs typeface="Arial"/>
              </a:rPr>
              <a:t>8T    1T  OOC  SP  E-6</a:t>
            </a:r>
            <a:endParaRPr lang="nb-NO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2736" y="3855623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4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4584" y="2731104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10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" name="Picture 1" descr="silverado_moredomai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679"/>
            <a:ext cx="4061802" cy="192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7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ECFF"/>
        </a:solidFill>
        <a:ln w="57150">
          <a:noFill/>
          <a:round/>
          <a:headEnd type="oval" w="med" len="med"/>
          <a:tailEnd type="triangle" w="med" len="med"/>
        </a:ln>
        <a:extLst/>
      </a:spPr>
      <a:bodyPr rtlCol="0" anchor="ctr"/>
      <a:lstStyle>
        <a:defPPr>
          <a:defRPr sz="1800" dirty="0" smtClean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  <a:cs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rgbClr val="00B0F0"/>
            </a:solidFill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134095</TotalTime>
  <Pages>62</Pages>
  <Words>467</Words>
  <Application>Microsoft Macintosh PowerPoint</Application>
  <PresentationFormat>Letter Paper (8.5x11 in)</PresentationFormat>
  <Paragraphs>105</Paragraphs>
  <Slides>27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Block Low Rank Approximations in LS-DYNA</vt:lpstr>
      <vt:lpstr>Block Low Rank (BLR) approximations</vt:lpstr>
      <vt:lpstr>Block Low Rank (BLR) approximations</vt:lpstr>
      <vt:lpstr>Multifrontal Solvers at LSTC</vt:lpstr>
      <vt:lpstr>Outline</vt:lpstr>
      <vt:lpstr>This is not our first look at BLR</vt:lpstr>
      <vt:lpstr>Compression vs. tree height – encouraging</vt:lpstr>
      <vt:lpstr>Compression vs. tree height – not so encouraging</vt:lpstr>
      <vt:lpstr>Why I gave up the last time around</vt:lpstr>
      <vt:lpstr>MUMPS BLR results demand another look …</vt:lpstr>
      <vt:lpstr>Outline</vt:lpstr>
      <vt:lpstr>Elimination tree segments (any ordering)</vt:lpstr>
      <vt:lpstr>Elimination tree segments (any ordering)</vt:lpstr>
      <vt:lpstr>LS-GPart nested dissection</vt:lpstr>
      <vt:lpstr>Segments from LS-GPart nested dissection</vt:lpstr>
      <vt:lpstr>Segment fragments</vt:lpstr>
      <vt:lpstr>LS-Gpart “wire basket” segments</vt:lpstr>
      <vt:lpstr>Impact of different segments</vt:lpstr>
      <vt:lpstr>Outline</vt:lpstr>
      <vt:lpstr>FSUC storage vs. BLR threshold</vt:lpstr>
      <vt:lpstr>FSUC error norm vs. storage</vt:lpstr>
      <vt:lpstr>FSUC norm of error vs. storage</vt:lpstr>
      <vt:lpstr>Outline</vt:lpstr>
      <vt:lpstr>Iterations for non-linear convergence</vt:lpstr>
      <vt:lpstr>Final energy</vt:lpstr>
      <vt:lpstr>Summary</vt:lpstr>
      <vt:lpstr>PowerPoint Presentation</vt:lpstr>
    </vt:vector>
  </TitlesOfParts>
  <Company>LSTC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Developments in  LS-DYNA</dc:title>
  <dc:creator>LSTC</dc:creator>
  <cp:lastModifiedBy>Robert Lucas</cp:lastModifiedBy>
  <cp:revision>1958</cp:revision>
  <cp:lastPrinted>1999-06-10T15:41:53Z</cp:lastPrinted>
  <dcterms:created xsi:type="dcterms:W3CDTF">2005-06-15T21:26:25Z</dcterms:created>
  <dcterms:modified xsi:type="dcterms:W3CDTF">2017-06-02T07:00:30Z</dcterms:modified>
</cp:coreProperties>
</file>